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63" r:id="rId4"/>
    <p:sldId id="264" r:id="rId5"/>
    <p:sldId id="261" r:id="rId6"/>
    <p:sldId id="257" r:id="rId7"/>
    <p:sldId id="260" r:id="rId8"/>
    <p:sldId id="265" r:id="rId9"/>
    <p:sldId id="262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4660"/>
  </p:normalViewPr>
  <p:slideViewPr>
    <p:cSldViewPr>
      <p:cViewPr varScale="1">
        <p:scale>
          <a:sx n="70" d="100"/>
          <a:sy n="70" d="100"/>
        </p:scale>
        <p:origin x="-11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04C6DAE-DFAF-4815-A56D-56CA5978E29C}" type="datetimeFigureOut">
              <a:rPr lang="en-US"/>
              <a:pPr>
                <a:defRPr/>
              </a:pPr>
              <a:t>4/6/2012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62F6E47-B28E-4016-9AD7-A257CF71C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4AE22B-1398-43AE-B89A-E79EA126559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AD43BA-6A1A-46CB-B683-A0DE5E23C15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C2E0DF-CCE1-47CB-AF8B-3E414BDA0AB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AA643E-3A47-4A75-92A5-40B642257B1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AA643E-3A47-4A75-92A5-40B642257B1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86F8E3-1BB4-41DC-8DED-33D0CEF6B1D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D67EC2-2F4B-4A50-8673-7B3C2DA8019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177BC-652B-49B1-8981-19C8CF2862A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A0E8E2-A771-4492-956F-0F2E54297B2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407D2-2BEC-4508-AF2C-707D64C3FBD7}" type="datetimeFigureOut">
              <a:rPr lang="en-US"/>
              <a:pPr>
                <a:defRPr/>
              </a:pPr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BBE8E-70A9-4A89-A30C-9630665DAE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834A5-9536-4EDB-8BB3-817509FA68A7}" type="datetimeFigureOut">
              <a:rPr lang="en-US"/>
              <a:pPr>
                <a:defRPr/>
              </a:pPr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E9690-CF4F-4C6C-9FD6-F0779D17C4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D3624-227D-417C-AFE1-109EA938A776}" type="datetimeFigureOut">
              <a:rPr lang="en-US"/>
              <a:pPr>
                <a:defRPr/>
              </a:pPr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2C9AC-B570-4463-A8E7-46E61C908C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E47C6-1BEC-46F4-8DC3-14CAF7174705}" type="datetimeFigureOut">
              <a:rPr lang="en-US"/>
              <a:pPr>
                <a:defRPr/>
              </a:pPr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32AE7-941D-4605-A56E-AEDE1D7760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FC03B-2688-487C-B778-1D1C10D1C045}" type="datetimeFigureOut">
              <a:rPr lang="en-US"/>
              <a:pPr>
                <a:defRPr/>
              </a:pPr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DB3EE-C6CB-40E2-B081-7265A9C4C6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E2C04-A3C1-444B-886C-C9A8483585F0}" type="datetimeFigureOut">
              <a:rPr lang="en-US"/>
              <a:pPr>
                <a:defRPr/>
              </a:pPr>
              <a:t>4/6/2012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A0699-52F9-4E42-824E-27A6BF05FC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AF5A6-4010-4B2A-9BC2-8E5EA7CD3253}" type="datetimeFigureOut">
              <a:rPr lang="en-US"/>
              <a:pPr>
                <a:defRPr/>
              </a:pPr>
              <a:t>4/6/2012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8C11E-BE7D-4EB3-B7B6-89A5F6EDF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2F42D-507E-42E1-B694-145FD2667FC4}" type="datetimeFigureOut">
              <a:rPr lang="en-US"/>
              <a:pPr>
                <a:defRPr/>
              </a:pPr>
              <a:t>4/6/2012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37895-48D6-4326-B7E6-E8F0E8CBA5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096C3-C041-4FC7-866A-EB95126D3064}" type="datetimeFigureOut">
              <a:rPr lang="en-US"/>
              <a:pPr>
                <a:defRPr/>
              </a:pPr>
              <a:t>4/6/2012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3EF8E-5346-480D-A337-0511D5210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F0EDF-106E-4F7E-8C59-5611682AE7B4}" type="datetimeFigureOut">
              <a:rPr lang="en-US"/>
              <a:pPr>
                <a:defRPr/>
              </a:pPr>
              <a:t>4/6/2012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CA03F-4E8E-42CD-973D-608B50A41A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8897B-3873-48FA-BBC5-4579B5AA9BFF}" type="datetimeFigureOut">
              <a:rPr lang="en-US"/>
              <a:pPr>
                <a:defRPr/>
              </a:pPr>
              <a:t>4/6/2012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2047D-5630-44FE-9FF6-B9482A7CF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8CD682F-82C6-4052-A8BD-CA303AAE1E3B}" type="datetimeFigureOut">
              <a:rPr lang="en-US"/>
              <a:pPr>
                <a:defRPr/>
              </a:pPr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B874A1F-D143-440F-89D1-2DD854C8E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tiff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Optical Characterization of Silver </a:t>
            </a:r>
            <a:r>
              <a:rPr lang="en-US" b="1" dirty="0" err="1" smtClean="0">
                <a:solidFill>
                  <a:schemeClr val="bg1"/>
                </a:solidFill>
              </a:rPr>
              <a:t>Nanocrystals</a:t>
            </a:r>
            <a:r>
              <a:rPr lang="en-US" b="1" dirty="0" smtClean="0">
                <a:solidFill>
                  <a:schemeClr val="bg1"/>
                </a:solidFill>
              </a:rPr>
              <a:t> on Silicon (100)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371600" y="2590800"/>
            <a:ext cx="6400800" cy="1752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Michael Christiansen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21 April 2012 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Mentor: Jeff </a:t>
            </a:r>
            <a:r>
              <a:rPr lang="en-US" dirty="0" err="1" smtClean="0">
                <a:solidFill>
                  <a:schemeClr val="bg1"/>
                </a:solidFill>
              </a:rPr>
              <a:t>Drucker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052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9013" y="5181600"/>
            <a:ext cx="16017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4" descr="azsgc_white_lg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5181600"/>
            <a:ext cx="9128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39" descr="lwm1_revk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5244306"/>
            <a:ext cx="1787525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TextBox 7"/>
          <p:cNvSpPr txBox="1">
            <a:spLocks noChangeArrowheads="1"/>
          </p:cNvSpPr>
          <p:nvPr/>
        </p:nvSpPr>
        <p:spPr bwMode="auto">
          <a:xfrm>
            <a:off x="1143000" y="4351338"/>
            <a:ext cx="69342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Calibri" pitchFamily="34" charset="0"/>
              </a:rPr>
              <a:t>Drucker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 Lab Group: Jeff </a:t>
            </a:r>
            <a:r>
              <a:rPr lang="en-US" sz="2400" dirty="0" err="1">
                <a:solidFill>
                  <a:schemeClr val="bg1"/>
                </a:solidFill>
                <a:latin typeface="Calibri" pitchFamily="34" charset="0"/>
              </a:rPr>
              <a:t>Drucker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, Ph.D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.;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itchFamily="34" charset="0"/>
              </a:rPr>
              <a:t>Somilkumar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itchFamily="34" charset="0"/>
              </a:rPr>
              <a:t>Rathi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; </a:t>
            </a:r>
            <a:r>
              <a:rPr lang="en-US" sz="2400" dirty="0" err="1">
                <a:solidFill>
                  <a:schemeClr val="bg1"/>
                </a:solidFill>
                <a:latin typeface="Calibri" pitchFamily="34" charset="0"/>
              </a:rPr>
              <a:t>Dexin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Kong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05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0200" y="228600"/>
            <a:ext cx="60960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86600" y="5181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dirty="0" smtClean="0">
                <a:solidFill>
                  <a:schemeClr val="bg1"/>
                </a:solidFill>
                <a:latin typeface="Impact" pitchFamily="34" charset="0"/>
              </a:rPr>
              <a:t>Motivation</a:t>
            </a:r>
          </a:p>
        </p:txBody>
      </p:sp>
      <p:pic>
        <p:nvPicPr>
          <p:cNvPr id="3076" name="Picture 8" descr="azsgc_white_l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88" y="5562600"/>
            <a:ext cx="91281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30"/>
          <p:cNvGrpSpPr>
            <a:grpSpLocks/>
          </p:cNvGrpSpPr>
          <p:nvPr/>
        </p:nvGrpSpPr>
        <p:grpSpPr bwMode="auto">
          <a:xfrm>
            <a:off x="2362200" y="1143000"/>
            <a:ext cx="4419600" cy="4191000"/>
            <a:chOff x="609600" y="1676400"/>
            <a:chExt cx="4419600" cy="4191000"/>
          </a:xfrm>
        </p:grpSpPr>
        <p:pic>
          <p:nvPicPr>
            <p:cNvPr id="17" name="Picture 13" descr="fig_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90600" y="1905000"/>
              <a:ext cx="3657601" cy="3781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Rectangle 17"/>
            <p:cNvSpPr/>
            <p:nvPr/>
          </p:nvSpPr>
          <p:spPr>
            <a:xfrm>
              <a:off x="685800" y="1676400"/>
              <a:ext cx="4343400" cy="14478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09600" y="4419600"/>
              <a:ext cx="4343400" cy="14478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066800" y="3657600"/>
              <a:ext cx="4572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1" name="TextBox 42"/>
          <p:cNvSpPr txBox="1">
            <a:spLocks noChangeArrowheads="1"/>
          </p:cNvSpPr>
          <p:nvPr/>
        </p:nvSpPr>
        <p:spPr bwMode="auto">
          <a:xfrm>
            <a:off x="381000" y="4286071"/>
            <a:ext cx="8153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We are exploring the possibility of 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creating a </a:t>
            </a:r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</a:rPr>
              <a:t>nanocomposite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material in which silver </a:t>
            </a:r>
            <a:r>
              <a:rPr lang="en-US" sz="2800" dirty="0" err="1">
                <a:solidFill>
                  <a:schemeClr val="bg1"/>
                </a:solidFill>
                <a:latin typeface="Calibri" pitchFamily="34" charset="0"/>
              </a:rPr>
              <a:t>nanocrystals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enhance the luminescence of </a:t>
            </a:r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</a:rPr>
              <a:t>Ge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quantum dots. </a:t>
            </a:r>
            <a:endParaRPr lang="en-US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2" name="TextBox 6"/>
          <p:cNvSpPr txBox="1">
            <a:spLocks noChangeArrowheads="1"/>
          </p:cNvSpPr>
          <p:nvPr/>
        </p:nvSpPr>
        <p:spPr bwMode="auto">
          <a:xfrm>
            <a:off x="381000" y="990600"/>
            <a:ext cx="8382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There is a growing need for materials that interact with near infrared light at low loss communication frequencies. </a:t>
            </a:r>
            <a:endParaRPr lang="en-US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352800" y="3962400"/>
            <a:ext cx="2438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Image Courtesy of Jeff </a:t>
            </a:r>
            <a:r>
              <a:rPr lang="en-US" sz="1200" dirty="0" err="1" smtClean="0">
                <a:solidFill>
                  <a:schemeClr val="bg1"/>
                </a:solidFill>
                <a:latin typeface="Calibri" pitchFamily="34" charset="0"/>
              </a:rPr>
              <a:t>Drucker</a:t>
            </a:r>
            <a:endParaRPr lang="en-US" sz="12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16"/>
          <p:cNvGrpSpPr>
            <a:grpSpLocks/>
          </p:cNvGrpSpPr>
          <p:nvPr/>
        </p:nvGrpSpPr>
        <p:grpSpPr bwMode="auto">
          <a:xfrm>
            <a:off x="4648200" y="1447800"/>
            <a:ext cx="7543800" cy="4267200"/>
            <a:chOff x="1143000" y="1219200"/>
            <a:chExt cx="7543800" cy="4267200"/>
          </a:xfrm>
        </p:grpSpPr>
        <p:pic>
          <p:nvPicPr>
            <p:cNvPr id="4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19200" y="1371600"/>
              <a:ext cx="7338113" cy="3788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Rectangle 48"/>
            <p:cNvSpPr/>
            <p:nvPr/>
          </p:nvSpPr>
          <p:spPr>
            <a:xfrm>
              <a:off x="4648200" y="1219200"/>
              <a:ext cx="4038600" cy="4191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143000" y="1295400"/>
              <a:ext cx="609600" cy="4191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371600" y="1219200"/>
              <a:ext cx="36576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371600" y="4800600"/>
              <a:ext cx="36576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991600" cy="1143000"/>
          </a:xfrm>
        </p:spPr>
        <p:txBody>
          <a:bodyPr/>
          <a:lstStyle/>
          <a:p>
            <a:pPr algn="l" eaLnBrk="1" hangingPunct="1"/>
            <a:r>
              <a:rPr lang="en-US" dirty="0" smtClean="0">
                <a:solidFill>
                  <a:schemeClr val="bg1"/>
                </a:solidFill>
                <a:latin typeface="Impact" pitchFamily="34" charset="0"/>
              </a:rPr>
              <a:t>Silver </a:t>
            </a:r>
            <a:r>
              <a:rPr lang="en-US" dirty="0" err="1" smtClean="0">
                <a:solidFill>
                  <a:schemeClr val="bg1"/>
                </a:solidFill>
                <a:latin typeface="Impact" pitchFamily="34" charset="0"/>
              </a:rPr>
              <a:t>Nanocrystals</a:t>
            </a:r>
            <a:r>
              <a:rPr lang="en-US" dirty="0" smtClean="0">
                <a:solidFill>
                  <a:schemeClr val="bg1"/>
                </a:solidFill>
                <a:latin typeface="Impact" pitchFamily="34" charset="0"/>
              </a:rPr>
              <a:t> and </a:t>
            </a:r>
            <a:br>
              <a:rPr lang="en-US" dirty="0" smtClean="0">
                <a:solidFill>
                  <a:schemeClr val="bg1"/>
                </a:solidFill>
                <a:latin typeface="Impact" pitchFamily="34" charset="0"/>
              </a:rPr>
            </a:br>
            <a:r>
              <a:rPr lang="en-US" dirty="0" err="1" smtClean="0">
                <a:solidFill>
                  <a:schemeClr val="bg1"/>
                </a:solidFill>
                <a:latin typeface="Impact" pitchFamily="34" charset="0"/>
              </a:rPr>
              <a:t>Plasmonic</a:t>
            </a:r>
            <a:r>
              <a:rPr lang="en-US" dirty="0" smtClean="0">
                <a:solidFill>
                  <a:schemeClr val="bg1"/>
                </a:solidFill>
                <a:latin typeface="Impact" pitchFamily="34" charset="0"/>
              </a:rPr>
              <a:t> Resonance</a:t>
            </a:r>
          </a:p>
        </p:txBody>
      </p:sp>
      <p:pic>
        <p:nvPicPr>
          <p:cNvPr id="4101" name="Picture 11" descr="azsgc_white_lg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88" y="5562600"/>
            <a:ext cx="91281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" name="Group 18"/>
          <p:cNvGrpSpPr/>
          <p:nvPr/>
        </p:nvGrpSpPr>
        <p:grpSpPr>
          <a:xfrm>
            <a:off x="934298" y="2209800"/>
            <a:ext cx="920910" cy="3407197"/>
            <a:chOff x="605685" y="2667000"/>
            <a:chExt cx="920910" cy="3407197"/>
          </a:xfrm>
        </p:grpSpPr>
        <p:cxnSp>
          <p:nvCxnSpPr>
            <p:cNvPr id="40" name="AutoShape 5"/>
            <p:cNvCxnSpPr>
              <a:cxnSpLocks noChangeAspect="1" noChangeShapeType="1"/>
            </p:cNvCxnSpPr>
            <p:nvPr/>
          </p:nvCxnSpPr>
          <p:spPr bwMode="auto">
            <a:xfrm>
              <a:off x="605685" y="6073398"/>
              <a:ext cx="920910" cy="799"/>
            </a:xfrm>
            <a:prstGeom prst="straightConnector1">
              <a:avLst/>
            </a:prstGeom>
            <a:noFill/>
            <a:ln w="635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38" name="Text Box 10"/>
            <p:cNvSpPr txBox="1">
              <a:spLocks noChangeArrowheads="1"/>
            </p:cNvSpPr>
            <p:nvPr/>
          </p:nvSpPr>
          <p:spPr bwMode="auto">
            <a:xfrm>
              <a:off x="685800" y="2667000"/>
              <a:ext cx="304800" cy="257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A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41" name="Group 19"/>
          <p:cNvGrpSpPr/>
          <p:nvPr/>
        </p:nvGrpSpPr>
        <p:grpSpPr>
          <a:xfrm>
            <a:off x="914400" y="1714500"/>
            <a:ext cx="3810000" cy="3733800"/>
            <a:chOff x="4191000" y="2438400"/>
            <a:chExt cx="3810000" cy="3733800"/>
          </a:xfrm>
        </p:grpSpPr>
        <p:grpSp>
          <p:nvGrpSpPr>
            <p:cNvPr id="42" name="Group 17"/>
            <p:cNvGrpSpPr/>
            <p:nvPr/>
          </p:nvGrpSpPr>
          <p:grpSpPr>
            <a:xfrm>
              <a:off x="4267200" y="2438400"/>
              <a:ext cx="3733800" cy="3733800"/>
              <a:chOff x="3962400" y="2819400"/>
              <a:chExt cx="2914650" cy="2914650"/>
            </a:xfrm>
          </p:grpSpPr>
          <p:pic>
            <p:nvPicPr>
              <p:cNvPr id="45" name="Picture 185" descr="750nm crop of agsi_07112011_set2_m02.ti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962400" y="2819400"/>
                <a:ext cx="2914650" cy="2914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46" name="AutoShape 6"/>
              <p:cNvCxnSpPr>
                <a:cxnSpLocks noChangeAspect="1" noChangeShapeType="1"/>
              </p:cNvCxnSpPr>
              <p:nvPr/>
            </p:nvCxnSpPr>
            <p:spPr bwMode="auto">
              <a:xfrm flipV="1">
                <a:off x="4029075" y="5644139"/>
                <a:ext cx="932815" cy="635"/>
              </a:xfrm>
              <a:prstGeom prst="straightConnector1">
                <a:avLst/>
              </a:prstGeom>
              <a:noFill/>
              <a:ln w="635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43" name="Text Box 8"/>
            <p:cNvSpPr txBox="1">
              <a:spLocks noChangeArrowheads="1"/>
            </p:cNvSpPr>
            <p:nvPr/>
          </p:nvSpPr>
          <p:spPr bwMode="auto">
            <a:xfrm>
              <a:off x="4191000" y="5715000"/>
              <a:ext cx="1457960" cy="343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250 nm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1752600" y="5438775"/>
            <a:ext cx="2438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Data collected by </a:t>
            </a:r>
            <a:r>
              <a:rPr lang="en-US" sz="1200" dirty="0" err="1" smtClean="0">
                <a:solidFill>
                  <a:schemeClr val="bg1"/>
                </a:solidFill>
                <a:latin typeface="Calibri" pitchFamily="34" charset="0"/>
              </a:rPr>
              <a:t>Dexin</a:t>
            </a:r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 Kong</a:t>
            </a:r>
            <a:endParaRPr lang="en-US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5562600" y="5029200"/>
            <a:ext cx="2438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Stockman (2011)</a:t>
            </a:r>
            <a:endParaRPr lang="en-US" sz="12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dirty="0" smtClean="0">
                <a:solidFill>
                  <a:schemeClr val="bg1"/>
                </a:solidFill>
                <a:latin typeface="Impact" pitchFamily="34" charset="0"/>
              </a:rPr>
              <a:t>Sample Preparation</a:t>
            </a:r>
          </a:p>
        </p:txBody>
      </p:sp>
      <p:pic>
        <p:nvPicPr>
          <p:cNvPr id="6147" name="Picture 3" descr="azsgc_white_l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88" y="5562600"/>
            <a:ext cx="91281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Box 6"/>
          <p:cNvSpPr txBox="1">
            <a:spLocks noChangeArrowheads="1"/>
          </p:cNvSpPr>
          <p:nvPr/>
        </p:nvSpPr>
        <p:spPr bwMode="auto">
          <a:xfrm>
            <a:off x="7391400" y="5876925"/>
            <a:ext cx="144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500nm</a:t>
            </a:r>
          </a:p>
        </p:txBody>
      </p:sp>
      <p:pic>
        <p:nvPicPr>
          <p:cNvPr id="5" name="Picture 11" descr="CIMG255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2895600"/>
            <a:ext cx="44196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/>
          <p:cNvGrpSpPr/>
          <p:nvPr/>
        </p:nvGrpSpPr>
        <p:grpSpPr>
          <a:xfrm>
            <a:off x="285797" y="990600"/>
            <a:ext cx="7867817" cy="3612441"/>
            <a:chOff x="1143000" y="1523999"/>
            <a:chExt cx="7867817" cy="3612441"/>
          </a:xfrm>
        </p:grpSpPr>
        <p:pic>
          <p:nvPicPr>
            <p:cNvPr id="7" name="Picture 0" descr="CIMG2910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43000" y="1523999"/>
              <a:ext cx="2709331" cy="3612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2287905" y="1600011"/>
              <a:ext cx="6722912" cy="3061338"/>
              <a:chOff x="3142" y="3420"/>
              <a:chExt cx="9268" cy="4221"/>
            </a:xfrm>
          </p:grpSpPr>
          <p:sp>
            <p:nvSpPr>
              <p:cNvPr id="9" name="Text Box 5"/>
              <p:cNvSpPr txBox="1">
                <a:spLocks noChangeArrowheads="1"/>
              </p:cNvSpPr>
              <p:nvPr/>
            </p:nvSpPr>
            <p:spPr bwMode="auto">
              <a:xfrm>
                <a:off x="5631" y="3420"/>
                <a:ext cx="6779" cy="3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itchFamily="34" charset="0"/>
                  </a:rPr>
                  <a:t>magnetically manipulated transfer rod</a:t>
                </a:r>
              </a:p>
            </p:txBody>
          </p:sp>
          <p:sp>
            <p:nvSpPr>
              <p:cNvPr id="10" name="Text Box 6"/>
              <p:cNvSpPr txBox="1">
                <a:spLocks noChangeArrowheads="1"/>
              </p:cNvSpPr>
              <p:nvPr/>
            </p:nvSpPr>
            <p:spPr bwMode="auto">
              <a:xfrm>
                <a:off x="5631" y="3946"/>
                <a:ext cx="6464" cy="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itchFamily="34" charset="0"/>
                  </a:rPr>
                  <a:t>roughing and turbo pump assembly</a:t>
                </a:r>
              </a:p>
            </p:txBody>
          </p:sp>
          <p:sp>
            <p:nvSpPr>
              <p:cNvPr id="11" name="Text Box 7"/>
              <p:cNvSpPr txBox="1">
                <a:spLocks noChangeArrowheads="1"/>
              </p:cNvSpPr>
              <p:nvPr/>
            </p:nvSpPr>
            <p:spPr bwMode="auto">
              <a:xfrm>
                <a:off x="5631" y="4786"/>
                <a:ext cx="6464" cy="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itchFamily="34" charset="0"/>
                  </a:rPr>
                  <a:t>load lock</a:t>
                </a:r>
              </a:p>
            </p:txBody>
          </p:sp>
          <p:sp>
            <p:nvSpPr>
              <p:cNvPr id="12" name="Text Box 8"/>
              <p:cNvSpPr txBox="1">
                <a:spLocks noChangeArrowheads="1"/>
              </p:cNvSpPr>
              <p:nvPr/>
            </p:nvSpPr>
            <p:spPr bwMode="auto">
              <a:xfrm>
                <a:off x="5631" y="5206"/>
                <a:ext cx="6464" cy="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itchFamily="34" charset="0"/>
                  </a:rPr>
                  <a:t>gate valve</a:t>
                </a:r>
              </a:p>
            </p:txBody>
          </p:sp>
          <p:sp>
            <p:nvSpPr>
              <p:cNvPr id="13" name="Text Box 9"/>
              <p:cNvSpPr txBox="1">
                <a:spLocks noChangeArrowheads="1"/>
              </p:cNvSpPr>
              <p:nvPr/>
            </p:nvSpPr>
            <p:spPr bwMode="auto">
              <a:xfrm>
                <a:off x="5631" y="5772"/>
                <a:ext cx="6464" cy="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itchFamily="34" charset="0"/>
                  </a:rPr>
                  <a:t>Pyrometer </a:t>
                </a:r>
              </a:p>
            </p:txBody>
          </p:sp>
          <p:sp>
            <p:nvSpPr>
              <p:cNvPr id="14" name="Text Box 10"/>
              <p:cNvSpPr txBox="1">
                <a:spLocks noChangeArrowheads="1"/>
              </p:cNvSpPr>
              <p:nvPr/>
            </p:nvSpPr>
            <p:spPr bwMode="auto">
              <a:xfrm>
                <a:off x="5631" y="6222"/>
                <a:ext cx="5203" cy="4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itchFamily="34" charset="0"/>
                  </a:rPr>
                  <a:t>Knudsen cell</a:t>
                </a:r>
              </a:p>
            </p:txBody>
          </p:sp>
          <p:sp>
            <p:nvSpPr>
              <p:cNvPr id="15" name="Text Box 11"/>
              <p:cNvSpPr txBox="1">
                <a:spLocks noChangeArrowheads="1"/>
              </p:cNvSpPr>
              <p:nvPr/>
            </p:nvSpPr>
            <p:spPr bwMode="auto">
              <a:xfrm>
                <a:off x="5631" y="7308"/>
                <a:ext cx="6464" cy="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itchFamily="34" charset="0"/>
                  </a:rPr>
                  <a:t>ion gauge</a:t>
                </a:r>
              </a:p>
            </p:txBody>
          </p:sp>
          <p:sp>
            <p:nvSpPr>
              <p:cNvPr id="16" name="Text Box 12"/>
              <p:cNvSpPr txBox="1">
                <a:spLocks noChangeArrowheads="1"/>
              </p:cNvSpPr>
              <p:nvPr/>
            </p:nvSpPr>
            <p:spPr bwMode="auto">
              <a:xfrm>
                <a:off x="5631" y="6554"/>
                <a:ext cx="6464" cy="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itchFamily="34" charset="0"/>
                  </a:rPr>
                  <a:t>main chamber</a:t>
                </a:r>
              </a:p>
            </p:txBody>
          </p:sp>
          <p:cxnSp>
            <p:nvCxnSpPr>
              <p:cNvPr id="17" name="AutoShape 13"/>
              <p:cNvCxnSpPr>
                <a:cxnSpLocks noChangeShapeType="1"/>
              </p:cNvCxnSpPr>
              <p:nvPr/>
            </p:nvCxnSpPr>
            <p:spPr bwMode="auto">
              <a:xfrm flipH="1">
                <a:off x="3619" y="7611"/>
                <a:ext cx="2087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8" name="AutoShape 14"/>
              <p:cNvCxnSpPr>
                <a:cxnSpLocks noChangeShapeType="1"/>
              </p:cNvCxnSpPr>
              <p:nvPr/>
            </p:nvCxnSpPr>
            <p:spPr bwMode="auto">
              <a:xfrm flipH="1">
                <a:off x="4875" y="6563"/>
                <a:ext cx="831" cy="1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" name="AutoShape 15"/>
              <p:cNvCxnSpPr>
                <a:cxnSpLocks noChangeShapeType="1"/>
              </p:cNvCxnSpPr>
              <p:nvPr/>
            </p:nvCxnSpPr>
            <p:spPr bwMode="auto">
              <a:xfrm flipH="1">
                <a:off x="3619" y="4268"/>
                <a:ext cx="2087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0" name="AutoShape 16"/>
              <p:cNvCxnSpPr>
                <a:cxnSpLocks noChangeShapeType="1"/>
              </p:cNvCxnSpPr>
              <p:nvPr/>
            </p:nvCxnSpPr>
            <p:spPr bwMode="auto">
              <a:xfrm flipH="1">
                <a:off x="4470" y="6136"/>
                <a:ext cx="1236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1" name="AutoShape 17"/>
              <p:cNvCxnSpPr>
                <a:cxnSpLocks noChangeShapeType="1"/>
              </p:cNvCxnSpPr>
              <p:nvPr/>
            </p:nvCxnSpPr>
            <p:spPr bwMode="auto">
              <a:xfrm flipH="1">
                <a:off x="3619" y="6897"/>
                <a:ext cx="2087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2" name="AutoShape 18"/>
              <p:cNvCxnSpPr>
                <a:cxnSpLocks noChangeShapeType="1"/>
              </p:cNvCxnSpPr>
              <p:nvPr/>
            </p:nvCxnSpPr>
            <p:spPr bwMode="auto">
              <a:xfrm flipH="1">
                <a:off x="3142" y="3767"/>
                <a:ext cx="2564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3" name="AutoShape 19"/>
              <p:cNvCxnSpPr>
                <a:cxnSpLocks noChangeShapeType="1"/>
              </p:cNvCxnSpPr>
              <p:nvPr/>
            </p:nvCxnSpPr>
            <p:spPr bwMode="auto">
              <a:xfrm flipH="1">
                <a:off x="3253" y="5163"/>
                <a:ext cx="2453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4" name="AutoShape 20"/>
              <p:cNvCxnSpPr>
                <a:cxnSpLocks noChangeShapeType="1"/>
              </p:cNvCxnSpPr>
              <p:nvPr/>
            </p:nvCxnSpPr>
            <p:spPr bwMode="auto">
              <a:xfrm flipH="1">
                <a:off x="3253" y="5517"/>
                <a:ext cx="2453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dirty="0" smtClean="0">
                <a:solidFill>
                  <a:schemeClr val="bg1"/>
                </a:solidFill>
                <a:latin typeface="Impact" pitchFamily="34" charset="0"/>
              </a:rPr>
              <a:t>Optically Characterized Samples</a:t>
            </a:r>
          </a:p>
        </p:txBody>
      </p:sp>
      <p:pic>
        <p:nvPicPr>
          <p:cNvPr id="6147" name="Picture 3" descr="azsgc_white_l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88" y="5562600"/>
            <a:ext cx="91281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Box 6"/>
          <p:cNvSpPr txBox="1">
            <a:spLocks noChangeArrowheads="1"/>
          </p:cNvSpPr>
          <p:nvPr/>
        </p:nvSpPr>
        <p:spPr bwMode="auto">
          <a:xfrm>
            <a:off x="7391400" y="5876925"/>
            <a:ext cx="144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500nm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181100" y="990600"/>
            <a:ext cx="7581900" cy="5012826"/>
            <a:chOff x="419100" y="1447800"/>
            <a:chExt cx="7581900" cy="5012826"/>
          </a:xfrm>
        </p:grpSpPr>
        <p:grpSp>
          <p:nvGrpSpPr>
            <p:cNvPr id="22" name="Group 30"/>
            <p:cNvGrpSpPr/>
            <p:nvPr/>
          </p:nvGrpSpPr>
          <p:grpSpPr>
            <a:xfrm>
              <a:off x="419100" y="1447800"/>
              <a:ext cx="7581900" cy="5012826"/>
              <a:chOff x="381000" y="1447800"/>
              <a:chExt cx="7581900" cy="5012826"/>
            </a:xfrm>
          </p:grpSpPr>
          <p:grpSp>
            <p:nvGrpSpPr>
              <p:cNvPr id="28" name="Group 3"/>
              <p:cNvGrpSpPr/>
              <p:nvPr/>
            </p:nvGrpSpPr>
            <p:grpSpPr>
              <a:xfrm>
                <a:off x="381000" y="1447800"/>
                <a:ext cx="7581900" cy="5012826"/>
                <a:chOff x="76200" y="457200"/>
                <a:chExt cx="9220200" cy="6096000"/>
              </a:xfrm>
            </p:grpSpPr>
            <p:pic>
              <p:nvPicPr>
                <p:cNvPr id="34" name="Picture 33" descr="dk_agsi_11302011_set2_m01_cropped.tif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76200" y="457200"/>
                  <a:ext cx="3029964" cy="3029964"/>
                </a:xfrm>
                <a:prstGeom prst="rect">
                  <a:avLst/>
                </a:prstGeom>
              </p:spPr>
            </p:pic>
            <p:pic>
              <p:nvPicPr>
                <p:cNvPr id="35" name="Picture 34" descr="dk_agsi_10272011__set2_m09 cropped.tif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3142236" y="457200"/>
                  <a:ext cx="3029964" cy="3029964"/>
                </a:xfrm>
                <a:prstGeom prst="rect">
                  <a:avLst/>
                </a:prstGeom>
              </p:spPr>
            </p:pic>
            <p:pic>
              <p:nvPicPr>
                <p:cNvPr id="36" name="Picture 35" descr="dk_agsi_11042011_planeview_set1_m01_cropped.tif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3142236" y="3523236"/>
                  <a:ext cx="3029964" cy="3029964"/>
                </a:xfrm>
                <a:prstGeom prst="rect">
                  <a:avLst/>
                </a:prstGeom>
              </p:spPr>
            </p:pic>
            <p:pic>
              <p:nvPicPr>
                <p:cNvPr id="37" name="Picture 36" descr="dk_agsi_11182011_set1_m10_cropped.tif"/>
                <p:cNvPicPr>
                  <a:picLocks noChangeAspect="1"/>
                </p:cNvPicPr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76200" y="3523236"/>
                  <a:ext cx="3029964" cy="3029964"/>
                </a:xfrm>
                <a:prstGeom prst="rect">
                  <a:avLst/>
                </a:prstGeom>
              </p:spPr>
            </p:pic>
            <p:cxnSp>
              <p:nvCxnSpPr>
                <p:cNvPr id="38" name="Straight Connector 8"/>
                <p:cNvCxnSpPr/>
                <p:nvPr/>
              </p:nvCxnSpPr>
              <p:spPr bwMode="auto">
                <a:xfrm>
                  <a:off x="5522922" y="637555"/>
                  <a:ext cx="432852" cy="0"/>
                </a:xfrm>
                <a:prstGeom prst="line">
                  <a:avLst/>
                </a:prstGeom>
                <a:solidFill>
                  <a:schemeClr val="accent1"/>
                </a:solidFill>
                <a:ln w="762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9" name="Straight Connector 38"/>
                <p:cNvCxnSpPr/>
                <p:nvPr/>
              </p:nvCxnSpPr>
              <p:spPr bwMode="auto">
                <a:xfrm>
                  <a:off x="5558993" y="3703591"/>
                  <a:ext cx="432852" cy="0"/>
                </a:xfrm>
                <a:prstGeom prst="line">
                  <a:avLst/>
                </a:prstGeom>
                <a:solidFill>
                  <a:schemeClr val="accent1"/>
                </a:solidFill>
                <a:ln w="762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0" name="Straight Connector 39"/>
                <p:cNvCxnSpPr/>
                <p:nvPr/>
              </p:nvCxnSpPr>
              <p:spPr bwMode="auto">
                <a:xfrm>
                  <a:off x="2492957" y="3703591"/>
                  <a:ext cx="432852" cy="0"/>
                </a:xfrm>
                <a:prstGeom prst="line">
                  <a:avLst/>
                </a:prstGeom>
                <a:solidFill>
                  <a:schemeClr val="accent1"/>
                </a:solidFill>
                <a:ln w="762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1" name="Straight Connector 40"/>
                <p:cNvCxnSpPr/>
                <p:nvPr/>
              </p:nvCxnSpPr>
              <p:spPr bwMode="auto">
                <a:xfrm>
                  <a:off x="2529028" y="601484"/>
                  <a:ext cx="432852" cy="0"/>
                </a:xfrm>
                <a:prstGeom prst="line">
                  <a:avLst/>
                </a:prstGeom>
                <a:solidFill>
                  <a:schemeClr val="accent1"/>
                </a:solidFill>
                <a:ln w="762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pic>
              <p:nvPicPr>
                <p:cNvPr id="42" name="Picture 41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6248400" y="1981200"/>
                  <a:ext cx="3048000" cy="3048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43" name="Straight Connector 42"/>
                <p:cNvCxnSpPr/>
                <p:nvPr/>
              </p:nvCxnSpPr>
              <p:spPr bwMode="auto">
                <a:xfrm>
                  <a:off x="8382000" y="2209800"/>
                  <a:ext cx="758952" cy="0"/>
                </a:xfrm>
                <a:prstGeom prst="line">
                  <a:avLst/>
                </a:prstGeom>
                <a:solidFill>
                  <a:schemeClr val="accent1"/>
                </a:solidFill>
                <a:ln w="762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29" name="Text Box 9"/>
              <p:cNvSpPr txBox="1">
                <a:spLocks noChangeArrowheads="1"/>
              </p:cNvSpPr>
              <p:nvPr/>
            </p:nvSpPr>
            <p:spPr bwMode="auto">
              <a:xfrm>
                <a:off x="609600" y="3581400"/>
                <a:ext cx="2133600" cy="276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0" u="none" strike="noStrike" cap="none" normalizeH="0" baseline="0" dirty="0" smtClean="0">
                    <a:ln>
                      <a:noFill/>
                    </a:ln>
                    <a:solidFill>
                      <a:srgbClr val="CC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6.9ML at 300°C</a:t>
                </a:r>
              </a:p>
            </p:txBody>
          </p:sp>
          <p:sp>
            <p:nvSpPr>
              <p:cNvPr id="30" name="Text Box 10"/>
              <p:cNvSpPr txBox="1">
                <a:spLocks noChangeArrowheads="1"/>
              </p:cNvSpPr>
              <p:nvPr/>
            </p:nvSpPr>
            <p:spPr bwMode="auto">
              <a:xfrm>
                <a:off x="3200400" y="6096000"/>
                <a:ext cx="1914525" cy="276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0" u="none" strike="noStrike" cap="none" normalizeH="0" baseline="0" dirty="0" smtClean="0">
                    <a:ln>
                      <a:noFill/>
                    </a:ln>
                    <a:solidFill>
                      <a:srgbClr val="086D03"/>
                    </a:solidFill>
                    <a:effectLst/>
                    <a:latin typeface="Arial" pitchFamily="34" charset="0"/>
                    <a:cs typeface="Arial" pitchFamily="34" charset="0"/>
                  </a:rPr>
                  <a:t>2.5ML at 400°C</a:t>
                </a:r>
              </a:p>
            </p:txBody>
          </p:sp>
          <p:sp>
            <p:nvSpPr>
              <p:cNvPr id="31" name="Text Box 11"/>
              <p:cNvSpPr txBox="1">
                <a:spLocks noChangeArrowheads="1"/>
              </p:cNvSpPr>
              <p:nvPr/>
            </p:nvSpPr>
            <p:spPr bwMode="auto">
              <a:xfrm>
                <a:off x="3114675" y="3581400"/>
                <a:ext cx="1990725" cy="295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13.5ML at 300°C</a:t>
                </a:r>
              </a:p>
            </p:txBody>
          </p:sp>
          <p:sp>
            <p:nvSpPr>
              <p:cNvPr id="32" name="Text Box 12"/>
              <p:cNvSpPr txBox="1">
                <a:spLocks noChangeArrowheads="1"/>
              </p:cNvSpPr>
              <p:nvPr/>
            </p:nvSpPr>
            <p:spPr bwMode="auto">
              <a:xfrm>
                <a:off x="676275" y="6096000"/>
                <a:ext cx="1914525" cy="238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0" u="none" strike="noStrike" cap="none" normalizeH="0" baseline="0" dirty="0" smtClean="0">
                    <a:ln>
                      <a:noFill/>
                    </a:ln>
                    <a:solidFill>
                      <a:srgbClr val="250BC1"/>
                    </a:solidFill>
                    <a:effectLst/>
                    <a:latin typeface="Arial" pitchFamily="34" charset="0"/>
                    <a:cs typeface="Arial" pitchFamily="34" charset="0"/>
                  </a:rPr>
                  <a:t>26ML at 300°C</a:t>
                </a:r>
              </a:p>
            </p:txBody>
          </p:sp>
          <p:sp>
            <p:nvSpPr>
              <p:cNvPr id="33" name="Text Box 10"/>
              <p:cNvSpPr txBox="1">
                <a:spLocks noChangeArrowheads="1"/>
              </p:cNvSpPr>
              <p:nvPr/>
            </p:nvSpPr>
            <p:spPr bwMode="auto">
              <a:xfrm>
                <a:off x="5791200" y="4876800"/>
                <a:ext cx="1914525" cy="276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0" u="none" strike="noStrike" cap="none" normalizeH="0" baseline="0" dirty="0" smtClean="0">
                    <a:ln>
                      <a:noFill/>
                    </a:ln>
                    <a:solidFill>
                      <a:srgbClr val="086D03"/>
                    </a:solidFill>
                    <a:effectLst/>
                    <a:latin typeface="Arial" pitchFamily="34" charset="0"/>
                    <a:cs typeface="Arial" pitchFamily="34" charset="0"/>
                  </a:rPr>
                  <a:t>2.5ML at 400°C</a:t>
                </a: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2209800" y="1524000"/>
              <a:ext cx="76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</a:t>
              </a:r>
              <a:r>
                <a:rPr lang="el-GR" sz="2000" dirty="0" smtClean="0">
                  <a:latin typeface="Calibri"/>
                </a:rPr>
                <a:t>μ</a:t>
              </a:r>
              <a:r>
                <a:rPr lang="en-US" sz="2000" dirty="0" smtClean="0">
                  <a:latin typeface="Calibri"/>
                </a:rPr>
                <a:t>m</a:t>
              </a:r>
              <a:endParaRPr lang="en-US" sz="20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934200" y="2876490"/>
              <a:ext cx="1066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250n</a:t>
              </a:r>
              <a:r>
                <a:rPr lang="en-US" sz="2000" dirty="0" smtClean="0">
                  <a:solidFill>
                    <a:schemeClr val="bg1"/>
                  </a:solidFill>
                  <a:latin typeface="Calibri"/>
                </a:rPr>
                <a:t>m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724400" y="1524000"/>
              <a:ext cx="76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</a:t>
              </a:r>
              <a:r>
                <a:rPr lang="el-GR" sz="2000" dirty="0" smtClean="0">
                  <a:latin typeface="Calibri"/>
                </a:rPr>
                <a:t>μ</a:t>
              </a:r>
              <a:r>
                <a:rPr lang="en-US" sz="2000" dirty="0" smtClean="0">
                  <a:latin typeface="Calibri"/>
                </a:rPr>
                <a:t>m</a:t>
              </a:r>
              <a:endParaRPr lang="en-US" sz="20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209800" y="4095690"/>
              <a:ext cx="76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</a:t>
              </a:r>
              <a:r>
                <a:rPr lang="el-GR" sz="2000" dirty="0" smtClean="0">
                  <a:latin typeface="Calibri"/>
                </a:rPr>
                <a:t>μ</a:t>
              </a:r>
              <a:r>
                <a:rPr lang="en-US" sz="2000" dirty="0" smtClean="0">
                  <a:latin typeface="Calibri"/>
                </a:rPr>
                <a:t>m</a:t>
              </a:r>
              <a:endParaRPr lang="en-US" sz="20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724400" y="4095690"/>
              <a:ext cx="76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</a:t>
              </a:r>
              <a:r>
                <a:rPr lang="el-GR" sz="2000" dirty="0" smtClean="0">
                  <a:latin typeface="Calibri"/>
                </a:rPr>
                <a:t>μ</a:t>
              </a:r>
              <a:r>
                <a:rPr lang="en-US" sz="2000" dirty="0" smtClean="0">
                  <a:latin typeface="Calibri"/>
                </a:rPr>
                <a:t>m</a:t>
              </a:r>
              <a:endParaRPr lang="en-US" sz="2000" dirty="0"/>
            </a:p>
          </p:txBody>
        </p:sp>
      </p:grp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3352800" y="5972175"/>
            <a:ext cx="2438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Data collected by </a:t>
            </a:r>
            <a:r>
              <a:rPr lang="en-US" sz="1200" dirty="0" err="1" smtClean="0">
                <a:solidFill>
                  <a:schemeClr val="bg1"/>
                </a:solidFill>
                <a:latin typeface="Calibri" pitchFamily="34" charset="0"/>
              </a:rPr>
              <a:t>Dexin</a:t>
            </a:r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 Kong</a:t>
            </a:r>
            <a:endParaRPr lang="en-US" sz="12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dirty="0" smtClean="0">
                <a:solidFill>
                  <a:schemeClr val="bg1"/>
                </a:solidFill>
                <a:latin typeface="Impact" pitchFamily="34" charset="0"/>
              </a:rPr>
              <a:t>Raw Reflectance Data</a:t>
            </a:r>
          </a:p>
        </p:txBody>
      </p:sp>
      <p:sp>
        <p:nvSpPr>
          <p:cNvPr id="5125" name="TextBox 8"/>
          <p:cNvSpPr txBox="1">
            <a:spLocks noChangeArrowheads="1"/>
          </p:cNvSpPr>
          <p:nvPr/>
        </p:nvSpPr>
        <p:spPr bwMode="auto">
          <a:xfrm>
            <a:off x="7391400" y="5876925"/>
            <a:ext cx="144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500nm</a:t>
            </a:r>
          </a:p>
        </p:txBody>
      </p:sp>
      <p:pic>
        <p:nvPicPr>
          <p:cNvPr id="5126" name="Picture 9" descr="azsgc_white_l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88" y="5562600"/>
            <a:ext cx="91281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oup 17"/>
          <p:cNvGrpSpPr/>
          <p:nvPr/>
        </p:nvGrpSpPr>
        <p:grpSpPr>
          <a:xfrm>
            <a:off x="1828800" y="914400"/>
            <a:ext cx="5693829" cy="5029201"/>
            <a:chOff x="1523683" y="2057400"/>
            <a:chExt cx="4572317" cy="4038600"/>
          </a:xfrm>
        </p:grpSpPr>
        <p:sp>
          <p:nvSpPr>
            <p:cNvPr id="20" name="Rectangle 19"/>
            <p:cNvSpPr/>
            <p:nvPr/>
          </p:nvSpPr>
          <p:spPr>
            <a:xfrm>
              <a:off x="1524000" y="2057400"/>
              <a:ext cx="4572000" cy="403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05000" y="2085975"/>
              <a:ext cx="4143375" cy="3629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2" name="Group 3"/>
            <p:cNvGrpSpPr>
              <a:grpSpLocks/>
            </p:cNvGrpSpPr>
            <p:nvPr/>
          </p:nvGrpSpPr>
          <p:grpSpPr bwMode="auto">
            <a:xfrm>
              <a:off x="1523683" y="2286000"/>
              <a:ext cx="3892550" cy="3784600"/>
              <a:chOff x="2615" y="2335"/>
              <a:chExt cx="6130" cy="5960"/>
            </a:xfrm>
          </p:grpSpPr>
          <p:sp>
            <p:nvSpPr>
              <p:cNvPr id="23" name="Text Box 5"/>
              <p:cNvSpPr txBox="1">
                <a:spLocks noChangeArrowheads="1"/>
              </p:cNvSpPr>
              <p:nvPr/>
            </p:nvSpPr>
            <p:spPr bwMode="auto">
              <a:xfrm>
                <a:off x="4530" y="7695"/>
                <a:ext cx="4215" cy="6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Photon Energy (</a:t>
                </a:r>
                <a:r>
                  <a:rPr kumimoji="0" lang="en-US" sz="16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eV</a:t>
                </a: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)</a:t>
                </a:r>
              </a:p>
            </p:txBody>
          </p:sp>
          <p:sp>
            <p:nvSpPr>
              <p:cNvPr id="24" name="Text Box 6"/>
              <p:cNvSpPr txBox="1">
                <a:spLocks noChangeArrowheads="1"/>
              </p:cNvSpPr>
              <p:nvPr/>
            </p:nvSpPr>
            <p:spPr bwMode="auto">
              <a:xfrm>
                <a:off x="2615" y="2335"/>
                <a:ext cx="615" cy="49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vert270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Reflectance (Percent Intensity)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dirty="0" smtClean="0">
                <a:solidFill>
                  <a:schemeClr val="bg1"/>
                </a:solidFill>
                <a:latin typeface="Impact" pitchFamily="34" charset="0"/>
              </a:rPr>
              <a:t>Differential Reflectance Results</a:t>
            </a:r>
          </a:p>
        </p:txBody>
      </p:sp>
      <p:pic>
        <p:nvPicPr>
          <p:cNvPr id="7172" name="Picture 4" descr="azsgc_white_l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88" y="5562600"/>
            <a:ext cx="91281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" name="Group 22"/>
          <p:cNvGrpSpPr/>
          <p:nvPr/>
        </p:nvGrpSpPr>
        <p:grpSpPr>
          <a:xfrm>
            <a:off x="83388" y="1143000"/>
            <a:ext cx="4911306" cy="4267200"/>
            <a:chOff x="1600200" y="990600"/>
            <a:chExt cx="4648200" cy="4038600"/>
          </a:xfrm>
        </p:grpSpPr>
        <p:sp>
          <p:nvSpPr>
            <p:cNvPr id="24" name="Rectangle 23"/>
            <p:cNvSpPr/>
            <p:nvPr/>
          </p:nvSpPr>
          <p:spPr>
            <a:xfrm>
              <a:off x="1600200" y="990600"/>
              <a:ext cx="4648200" cy="403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3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71675" y="1066800"/>
              <a:ext cx="4200525" cy="3619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6" name="Group 3"/>
            <p:cNvGrpSpPr>
              <a:grpSpLocks/>
            </p:cNvGrpSpPr>
            <p:nvPr/>
          </p:nvGrpSpPr>
          <p:grpSpPr bwMode="auto">
            <a:xfrm>
              <a:off x="1666558" y="1235075"/>
              <a:ext cx="4126230" cy="3771900"/>
              <a:chOff x="1977" y="2325"/>
              <a:chExt cx="6498" cy="5940"/>
            </a:xfrm>
          </p:grpSpPr>
          <p:grpSp>
            <p:nvGrpSpPr>
              <p:cNvPr id="27" name="Group 4"/>
              <p:cNvGrpSpPr>
                <a:grpSpLocks/>
              </p:cNvGrpSpPr>
              <p:nvPr/>
            </p:nvGrpSpPr>
            <p:grpSpPr bwMode="auto">
              <a:xfrm>
                <a:off x="1977" y="2325"/>
                <a:ext cx="6498" cy="5940"/>
                <a:chOff x="1977" y="2325"/>
                <a:chExt cx="6498" cy="5940"/>
              </a:xfrm>
            </p:grpSpPr>
            <p:sp>
              <p:nvSpPr>
                <p:cNvPr id="37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3810" y="7665"/>
                  <a:ext cx="4215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Photon Energy (</a:t>
                  </a:r>
                  <a:r>
                    <a:rPr kumimoji="0" lang="en-US" b="0" i="0" u="none" strike="noStrike" cap="none" normalizeH="0" baseline="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eV</a:t>
                  </a:r>
                  <a:r>
                    <a:rPr kumimoji="0" lang="en-US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)</a:t>
                  </a:r>
                </a:p>
              </p:txBody>
            </p:sp>
            <p:sp>
              <p:nvSpPr>
                <p:cNvPr id="38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977" y="3090"/>
                  <a:ext cx="615" cy="3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vert270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b="0" i="1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∆R/R</a:t>
                  </a:r>
                  <a:endPara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9" name="Rectangle 8"/>
                <p:cNvSpPr>
                  <a:spLocks noChangeArrowheads="1"/>
                </p:cNvSpPr>
                <p:nvPr/>
              </p:nvSpPr>
              <p:spPr bwMode="auto">
                <a:xfrm>
                  <a:off x="6060" y="2430"/>
                  <a:ext cx="2415" cy="123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6015" y="2325"/>
                  <a:ext cx="2295" cy="4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</a:rPr>
                    <a:t>6.9ML at 300</a:t>
                  </a:r>
                  <a:r>
                    <a: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Calibri" pitchFamily="34" charset="0"/>
                    </a:rPr>
                    <a:t>°</a:t>
                  </a:r>
                  <a:r>
                    <a: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</a:rPr>
                    <a:t>C</a:t>
                  </a:r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1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6015" y="3015"/>
                  <a:ext cx="2295" cy="4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0" i="0" u="none" strike="noStrike" cap="none" normalizeH="0" baseline="0" smtClean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latin typeface="Times New Roman" pitchFamily="18" charset="0"/>
                    </a:rPr>
                    <a:t>2.5ML at 400</a:t>
                  </a:r>
                  <a:r>
                    <a:rPr kumimoji="0" lang="en-US" sz="1200" b="0" i="0" u="none" strike="noStrike" cap="none" normalizeH="0" baseline="0" smtClean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latin typeface="Calibri" pitchFamily="34" charset="0"/>
                    </a:rPr>
                    <a:t>°</a:t>
                  </a:r>
                  <a:r>
                    <a:rPr kumimoji="0" lang="en-US" sz="1200" b="0" i="0" u="none" strike="noStrike" cap="none" normalizeH="0" baseline="0" smtClean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latin typeface="Times New Roman" pitchFamily="18" charset="0"/>
                    </a:rPr>
                    <a:t>C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2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5954" y="3345"/>
                  <a:ext cx="2295" cy="4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13.5ML at 300</a:t>
                  </a:r>
                  <a:r>
                    <a:rPr kumimoji="0" lang="en-US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</a:rPr>
                    <a:t>°</a:t>
                  </a:r>
                  <a:r>
                    <a:rPr kumimoji="0" lang="en-US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C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3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6045" y="2685"/>
                  <a:ext cx="2295" cy="3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latin typeface="Times New Roman" pitchFamily="18" charset="0"/>
                    </a:rPr>
                    <a:t>26ML at 300</a:t>
                  </a:r>
                  <a:r>
                    <a: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latin typeface="Calibri" pitchFamily="34" charset="0"/>
                    </a:rPr>
                    <a:t>°</a:t>
                  </a:r>
                  <a:r>
                    <a: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latin typeface="Times New Roman" pitchFamily="18" charset="0"/>
                    </a:rPr>
                    <a:t>C</a:t>
                  </a:r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</p:grpSp>
          <p:grpSp>
            <p:nvGrpSpPr>
              <p:cNvPr id="28" name="Group 13"/>
              <p:cNvGrpSpPr>
                <a:grpSpLocks/>
              </p:cNvGrpSpPr>
              <p:nvPr/>
            </p:nvGrpSpPr>
            <p:grpSpPr bwMode="auto">
              <a:xfrm>
                <a:off x="4392" y="4545"/>
                <a:ext cx="3360" cy="2537"/>
                <a:chOff x="4392" y="4545"/>
                <a:chExt cx="3360" cy="2537"/>
              </a:xfrm>
            </p:grpSpPr>
            <p:cxnSp>
              <p:nvCxnSpPr>
                <p:cNvPr id="29" name="AutoShape 14"/>
                <p:cNvCxnSpPr>
                  <a:cxnSpLocks noChangeShapeType="1"/>
                </p:cNvCxnSpPr>
                <p:nvPr/>
              </p:nvCxnSpPr>
              <p:spPr bwMode="auto">
                <a:xfrm flipV="1">
                  <a:off x="4395" y="4545"/>
                  <a:ext cx="0" cy="241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30" name="AutoShape 15"/>
                <p:cNvCxnSpPr>
                  <a:cxnSpLocks noChangeShapeType="1"/>
                </p:cNvCxnSpPr>
                <p:nvPr/>
              </p:nvCxnSpPr>
              <p:spPr bwMode="auto">
                <a:xfrm flipV="1">
                  <a:off x="5745" y="5550"/>
                  <a:ext cx="1" cy="141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31" name="AutoShape 16"/>
                <p:cNvCxnSpPr>
                  <a:cxnSpLocks noChangeShapeType="1"/>
                </p:cNvCxnSpPr>
                <p:nvPr/>
              </p:nvCxnSpPr>
              <p:spPr bwMode="auto">
                <a:xfrm flipV="1">
                  <a:off x="6105" y="5355"/>
                  <a:ext cx="1" cy="160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32" name="AutoShape 17"/>
                <p:cNvCxnSpPr>
                  <a:cxnSpLocks noChangeShapeType="1"/>
                </p:cNvCxnSpPr>
                <p:nvPr/>
              </p:nvCxnSpPr>
              <p:spPr bwMode="auto">
                <a:xfrm flipV="1">
                  <a:off x="7041" y="6647"/>
                  <a:ext cx="0" cy="31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sp>
              <p:nvSpPr>
                <p:cNvPr id="33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4392" y="6647"/>
                  <a:ext cx="720" cy="4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(a)</a:t>
                  </a:r>
                </a:p>
              </p:txBody>
            </p:sp>
            <p:sp>
              <p:nvSpPr>
                <p:cNvPr id="34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5112" y="6647"/>
                  <a:ext cx="720" cy="4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(b)</a:t>
                  </a:r>
                </a:p>
              </p:txBody>
            </p:sp>
            <p:sp>
              <p:nvSpPr>
                <p:cNvPr id="35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6072" y="6647"/>
                  <a:ext cx="720" cy="4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(c)</a:t>
                  </a:r>
                </a:p>
              </p:txBody>
            </p:sp>
            <p:sp>
              <p:nvSpPr>
                <p:cNvPr id="36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7032" y="6647"/>
                  <a:ext cx="720" cy="4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(d)</a:t>
                  </a:r>
                </a:p>
              </p:txBody>
            </p:sp>
          </p:grpSp>
        </p:grpSp>
      </p:grpSp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1143000"/>
            <a:ext cx="402452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TextBox 44"/>
          <p:cNvSpPr txBox="1"/>
          <p:nvPr/>
        </p:nvSpPr>
        <p:spPr>
          <a:xfrm>
            <a:off x="5669864" y="5181600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</a:rPr>
              <a:t>Y. </a:t>
            </a:r>
            <a:r>
              <a:rPr lang="en-US" sz="1400" dirty="0" err="1" smtClean="0">
                <a:solidFill>
                  <a:schemeClr val="bg1"/>
                </a:solidFill>
                <a:latin typeface="Calibri" pitchFamily="34" charset="0"/>
              </a:rPr>
              <a:t>Borensztein</a:t>
            </a: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</a:rPr>
              <a:t> et. al. (1995)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Impact" pitchFamily="34" charset="0"/>
              </a:rPr>
              <a:t>Acknowledgements</a:t>
            </a:r>
            <a:endParaRPr lang="en-US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Dr. Jeff </a:t>
            </a:r>
            <a:r>
              <a:rPr lang="en-US" dirty="0" err="1" smtClean="0">
                <a:solidFill>
                  <a:schemeClr val="bg1"/>
                </a:solidFill>
              </a:rPr>
              <a:t>Drucker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Dexin</a:t>
            </a:r>
            <a:r>
              <a:rPr lang="en-US" dirty="0" smtClean="0">
                <a:solidFill>
                  <a:schemeClr val="bg1"/>
                </a:solidFill>
              </a:rPr>
              <a:t> Kong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ASU NASA Space Grant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Use of ASU characterization facilities, especially those within the </a:t>
            </a:r>
            <a:r>
              <a:rPr lang="en-US" dirty="0" err="1" smtClean="0">
                <a:solidFill>
                  <a:schemeClr val="bg1"/>
                </a:solidFill>
              </a:rPr>
              <a:t>LeRoy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Eyring</a:t>
            </a:r>
            <a:r>
              <a:rPr lang="en-US" dirty="0" smtClean="0">
                <a:solidFill>
                  <a:schemeClr val="bg1"/>
                </a:solidFill>
              </a:rPr>
              <a:t> Center for Solid State Science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Department of Physics Machine Shop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NSF grant for the overall project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14" descr="azsgc_white_l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04800"/>
            <a:ext cx="9128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304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81000" y="2438400"/>
            <a:ext cx="8229600" cy="1143000"/>
          </a:xfrm>
        </p:spPr>
        <p:txBody>
          <a:bodyPr/>
          <a:lstStyle/>
          <a:p>
            <a:pPr eaLnBrk="1" hangingPunct="1"/>
            <a:r>
              <a:rPr lang="en-US" sz="5400" dirty="0" smtClean="0">
                <a:solidFill>
                  <a:schemeClr val="bg1"/>
                </a:solidFill>
              </a:rPr>
              <a:t>Thanks for listening!</a:t>
            </a:r>
            <a:br>
              <a:rPr lang="en-US" sz="5400" dirty="0" smtClean="0">
                <a:solidFill>
                  <a:schemeClr val="bg1"/>
                </a:solidFill>
              </a:rPr>
            </a:br>
            <a:r>
              <a:rPr lang="en-US" sz="5400" dirty="0" smtClean="0">
                <a:solidFill>
                  <a:schemeClr val="bg1"/>
                </a:solidFill>
              </a:rPr>
              <a:t>Questions? </a:t>
            </a:r>
          </a:p>
        </p:txBody>
      </p:sp>
      <p:pic>
        <p:nvPicPr>
          <p:cNvPr id="8195" name="Picture 3" descr="azsgc_white_l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88" y="5562600"/>
            <a:ext cx="91281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6572</TotalTime>
  <Words>266</Words>
  <Application>Microsoft Office PowerPoint</Application>
  <PresentationFormat>On-screen Show (4:3)</PresentationFormat>
  <Paragraphs>71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Optical Characterization of Silver Nanocrystals on Silicon (100)</vt:lpstr>
      <vt:lpstr>Motivation</vt:lpstr>
      <vt:lpstr>Silver Nanocrystals and  Plasmonic Resonance</vt:lpstr>
      <vt:lpstr>Sample Preparation</vt:lpstr>
      <vt:lpstr>Optically Characterized Samples</vt:lpstr>
      <vt:lpstr>Raw Reflectance Data</vt:lpstr>
      <vt:lpstr>Differential Reflectance Results</vt:lpstr>
      <vt:lpstr>Acknowledgements</vt:lpstr>
      <vt:lpstr>Thanks for listening! Questions? 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 </cp:lastModifiedBy>
  <cp:revision>12</cp:revision>
  <dcterms:created xsi:type="dcterms:W3CDTF">2010-03-17T00:18:37Z</dcterms:created>
  <dcterms:modified xsi:type="dcterms:W3CDTF">2012-04-06T17:48:50Z</dcterms:modified>
</cp:coreProperties>
</file>